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6.8664180135377794E-3"/>
          <c:y val="7.4717773433873131E-3"/>
          <c:w val="0.54723193811299908"/>
          <c:h val="0.8173525648088427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</a:t>
                    </a:r>
                    <a:endParaRPr lang="en-US"/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5</a:t>
                    </a:r>
                    <a:endParaRPr lang="en-US"/>
                  </a:p>
                </c:rich>
              </c:tx>
              <c:showVal val="1"/>
            </c:dLbl>
            <c:dLbl>
              <c:idx val="2"/>
              <c:layout>
                <c:manualLayout>
                  <c:x val="5.9161693604088961E-2"/>
                  <c:y val="8.137042626249371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</a:t>
                    </a:r>
                    <a:endParaRPr lang="en-US"/>
                  </a:p>
                </c:rich>
              </c:tx>
              <c:showVal val="1"/>
            </c:dLbl>
            <c:showVal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</c:pie3DChart>
    </c:plotArea>
    <c:legend>
      <c:legendPos val="b"/>
      <c:layout>
        <c:manualLayout>
          <c:xMode val="edge"/>
          <c:yMode val="edge"/>
          <c:x val="0.17228070175438598"/>
          <c:y val="0.89075458080426062"/>
          <c:w val="0.25017530045586406"/>
          <c:h val="7.256040166399883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75"/>
      <c:perspective val="30"/>
    </c:view3D>
    <c:plotArea>
      <c:layout>
        <c:manualLayout>
          <c:layoutTarget val="inner"/>
          <c:xMode val="edge"/>
          <c:yMode val="edge"/>
          <c:x val="7.6161071971266661E-3"/>
          <c:y val="7.3587092743464646E-3"/>
          <c:w val="0.49704862550075979"/>
          <c:h val="0.742398132478637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5</c:v>
                </c:pt>
                <c:pt idx="1">
                  <c:v>4</c:v>
                </c:pt>
                <c:pt idx="2">
                  <c:v>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3</c:v>
                </c:pt>
              </c:numCache>
            </c:numRef>
          </c:val>
        </c:ser>
      </c:pie3DChart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0.15464912280701754"/>
          <c:y val="0.75973592416021163"/>
          <c:w val="0.17842091449095179"/>
          <c:h val="6.994002853111785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0.46382</cdr:x>
      <cdr:y>0.70751</cdr:y>
    </cdr:from>
    <cdr:to>
      <cdr:x>0.72763</cdr:x>
      <cdr:y>0.9512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57586" y="3429024"/>
          <a:ext cx="1909754" cy="11811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400" dirty="0" smtClean="0"/>
            <a:t>Успеваемость : 94.4 %</a:t>
          </a:r>
        </a:p>
        <a:p xmlns:a="http://schemas.openxmlformats.org/drawingml/2006/main">
          <a:r>
            <a:rPr lang="ru-RU" sz="2400" dirty="0" smtClean="0"/>
            <a:t>Качество: 55.5 %</a:t>
          </a:r>
        </a:p>
        <a:p xmlns:a="http://schemas.openxmlformats.org/drawingml/2006/main">
          <a:r>
            <a:rPr lang="ru-RU" sz="2400" dirty="0" smtClean="0"/>
            <a:t>Уровень </a:t>
          </a:r>
          <a:r>
            <a:rPr lang="ru-RU" sz="2400" dirty="0" err="1" smtClean="0"/>
            <a:t>обученности</a:t>
          </a:r>
          <a:r>
            <a:rPr lang="ru-RU" sz="2400" dirty="0" smtClean="0"/>
            <a:t>: 3.8</a:t>
          </a:r>
          <a:endParaRPr lang="ru-RU" sz="2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0.50921</cdr:x>
      <cdr:y>0.67016</cdr:y>
    </cdr:from>
    <cdr:to>
      <cdr:x>0.63553</cdr:x>
      <cdr:y>0.85883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6172" y="324803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2000" dirty="0" smtClean="0"/>
            <a:t>Успеваемость: 100 %</a:t>
          </a:r>
        </a:p>
        <a:p xmlns:a="http://schemas.openxmlformats.org/drawingml/2006/main">
          <a:r>
            <a:rPr lang="ru-RU" sz="2000" dirty="0" smtClean="0"/>
            <a:t>Качество: 77.7 %</a:t>
          </a:r>
        </a:p>
        <a:p xmlns:a="http://schemas.openxmlformats.org/drawingml/2006/main">
          <a:r>
            <a:rPr lang="ru-RU" sz="2000" dirty="0" smtClean="0"/>
            <a:t>Уровень </a:t>
          </a:r>
          <a:r>
            <a:rPr lang="ru-RU" sz="2000" dirty="0" err="1" smtClean="0"/>
            <a:t>обученности</a:t>
          </a:r>
          <a:r>
            <a:rPr lang="ru-RU" sz="2000" dirty="0" smtClean="0"/>
            <a:t>: 4.3</a:t>
          </a:r>
          <a:endParaRPr lang="ru-RU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9561E-409D-49D1-B5CC-802BF055144D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398E7-8AE4-49F5-9959-8084FB870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398E7-8AE4-49F5-9959-8084FB870B1C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8BEBBB7-0B9B-4F07-850F-6409A863D512}" type="datetimeFigureOut">
              <a:rPr lang="ru-RU" smtClean="0"/>
              <a:pPr/>
              <a:t>27.11.2009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444002-60AA-4D63-B380-0D47027D8B4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Сказ о том, как бы задача легко решалась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Краткая запись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071546"/>
            <a:ext cx="7500990" cy="5346386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   В </a:t>
            </a:r>
            <a:r>
              <a:rPr lang="ru-RU" dirty="0" smtClean="0"/>
              <a:t>традиционной форме </a:t>
            </a:r>
            <a:r>
              <a:rPr lang="ru-RU" dirty="0" smtClean="0"/>
              <a:t>записи кратко задач в столбик с помощью стрелок, нам кажется, скрыта психологическая «подножка» ученику. Он «видит» условие задачи в горизонтальной плоскости, а мы его заставляем перейти в вертикальную плоскость. Не лучше ли помочь ученику разобраться в ситуации, сделав запись горизонтально.</a:t>
            </a:r>
          </a:p>
          <a:p>
            <a:pPr algn="just">
              <a:buNone/>
            </a:pPr>
            <a:r>
              <a:rPr lang="ru-RU" dirty="0" smtClean="0"/>
              <a:t>         </a:t>
            </a:r>
          </a:p>
          <a:p>
            <a:pPr algn="just">
              <a:buNone/>
            </a:pPr>
            <a:r>
              <a:rPr lang="ru-RU" dirty="0" smtClean="0"/>
              <a:t>              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Примеры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Было  -   Уехали  = Осталось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Х          7м             10м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Цена  ·  Кол-во  =  </a:t>
            </a:r>
            <a:r>
              <a:rPr lang="ru-RU" dirty="0" err="1" smtClean="0"/>
              <a:t>С-ть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Х           3 </a:t>
            </a:r>
            <a:r>
              <a:rPr lang="ru-RU" dirty="0" err="1" smtClean="0"/>
              <a:t>п</a:t>
            </a:r>
            <a:r>
              <a:rPr lang="ru-RU" dirty="0" smtClean="0"/>
              <a:t>          15 </a:t>
            </a:r>
            <a:r>
              <a:rPr lang="ru-RU" dirty="0" err="1" smtClean="0"/>
              <a:t>р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 Цена  ·  Кол-во  =  </a:t>
            </a:r>
            <a:r>
              <a:rPr lang="ru-RU" dirty="0" err="1" smtClean="0"/>
              <a:t>С-ть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5 </a:t>
            </a:r>
            <a:r>
              <a:rPr lang="ru-RU" dirty="0" err="1" smtClean="0"/>
              <a:t>р</a:t>
            </a:r>
            <a:r>
              <a:rPr lang="ru-RU" dirty="0" smtClean="0"/>
              <a:t>          Х            15 </a:t>
            </a:r>
            <a:r>
              <a:rPr lang="ru-RU" dirty="0" err="1" smtClean="0"/>
              <a:t>р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 Р</a:t>
            </a:r>
            <a:r>
              <a:rPr lang="ru-RU" sz="1400" dirty="0" smtClean="0"/>
              <a:t>1 </a:t>
            </a:r>
            <a:r>
              <a:rPr lang="ru-RU" dirty="0" smtClean="0"/>
              <a:t> ·  Кол-во  =  </a:t>
            </a:r>
            <a:r>
              <a:rPr lang="ru-RU" dirty="0" err="1" smtClean="0"/>
              <a:t>Р</a:t>
            </a:r>
            <a:r>
              <a:rPr lang="ru-RU" sz="1400" dirty="0" err="1" smtClean="0"/>
              <a:t>в</a:t>
            </a: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Х        3св        12 мотков</a:t>
            </a:r>
          </a:p>
          <a:p>
            <a:pPr>
              <a:buNone/>
            </a:pPr>
            <a:r>
              <a:rPr lang="ru-RU" dirty="0" smtClean="0"/>
              <a:t>                          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Входное тестирование до методики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643050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Итоговый тест(отработанная методика)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ru-RU" dirty="0" smtClean="0"/>
              <a:t>Анкета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 Научился ли ты читать и анализировать задачу и составлять таблицу?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Научился ли ты записывать данные задачи в таблицу?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Трудно ли тебе составлять план решения пользуясь таблицей?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Умеешь ли ты доказать правильность выбора действий?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Научился ли ты решать задачу уравнением, составленным по таблице данных?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ИТОГ 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Учащиеся научились обосновывать свои действия, умеют самостоятельно составлять план задачи, ориентироваться в выборе действий, логически мыслить, свободно высказываться и принимать активное участие в обсуждении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Чем сказ и закончился!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        </a:t>
            </a:r>
            <a:r>
              <a:rPr lang="ru-RU" sz="4400" dirty="0" smtClean="0"/>
              <a:t>Как научить решать текстовые задачи в курсе математики 3 класса</a:t>
            </a:r>
            <a:endParaRPr lang="ru-RU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 проекта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Если ученик в школе не научился ничего творить, то в жизни он всегда будет только подражать…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Л.Н.Толстой</a:t>
            </a:r>
          </a:p>
          <a:p>
            <a:pPr>
              <a:buNone/>
            </a:pPr>
            <a:endParaRPr lang="ru-RU" dirty="0" smtClean="0"/>
          </a:p>
          <a:p>
            <a:pPr marL="514350" indent="-514350">
              <a:buFont typeface="Wingdings" pitchFamily="2" charset="2"/>
              <a:buChar char="v"/>
            </a:pPr>
            <a:r>
              <a:rPr lang="ru-RU" dirty="0" smtClean="0"/>
              <a:t>Почему решение задач – это творчество?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</a:t>
            </a:r>
            <a:r>
              <a:rPr lang="ru-RU" dirty="0" smtClean="0"/>
              <a:t>ктуальность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7239000" cy="509843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/>
              <a:t>       Задачи (в широком смысле слова) играют огромную роль в жизни человека. Задачи, которые ставит перед собой человек, и задачи, которые ставит перед ними другие люди и обстоятельства жизни, направляют всю его деятельность, всю его жизнь. Мышление человека главным образом состоит из постановки и решения задач. Перефразируя Декарта, можно сказать: </a:t>
            </a:r>
            <a:r>
              <a:rPr lang="ru-RU" b="1" i="1" dirty="0" smtClean="0"/>
              <a:t>жить – значит ставить и решать задачи. И пока человек решает задачи – он живет!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цели и функции задач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914400" lvl="1" indent="-514350" algn="just">
              <a:buFont typeface="Wingdings" pitchFamily="2" charset="2"/>
              <a:buChar char="v"/>
            </a:pPr>
            <a:r>
              <a:rPr lang="ru-RU" sz="1800" b="1" i="1" u="sng" dirty="0" smtClean="0"/>
              <a:t>Расчётная функция, </a:t>
            </a:r>
            <a:r>
              <a:rPr lang="ru-RU" sz="1800" dirty="0" smtClean="0"/>
              <a:t>когда с помощью решения задачи производится какие-то расчёты, например: а) при покупке и продаже товаров; б) при различных измерениях: определения площади помещения и т.д.</a:t>
            </a:r>
          </a:p>
          <a:p>
            <a:pPr marL="914400" lvl="1" indent="-514350" algn="just">
              <a:buFont typeface="Wingdings" pitchFamily="2" charset="2"/>
              <a:buChar char="v"/>
            </a:pPr>
            <a:r>
              <a:rPr lang="ru-RU" sz="1800" b="1" i="1" u="sng" dirty="0" smtClean="0"/>
              <a:t>Прогностическая функция, </a:t>
            </a:r>
            <a:r>
              <a:rPr lang="ru-RU" sz="1800" dirty="0" smtClean="0"/>
              <a:t>когда с помощью решения задачи делается прогноз результатов каких-то действий, операций, например: а) сколько времени придётся затратить для совершения какой-то поездки, чтобы совершить какой-то путь за определённое время ; б) какой урожай можно получить с поля, если…</a:t>
            </a:r>
          </a:p>
          <a:p>
            <a:pPr marL="914400" lvl="1" indent="-514350" algn="just">
              <a:buFont typeface="Wingdings" pitchFamily="2" charset="2"/>
              <a:buChar char="v"/>
            </a:pPr>
            <a:r>
              <a:rPr lang="ru-RU" sz="1800" b="1" i="1" u="sng" dirty="0" smtClean="0"/>
              <a:t>Исследовательская функция, </a:t>
            </a:r>
            <a:r>
              <a:rPr lang="ru-RU" sz="1800" dirty="0" smtClean="0"/>
              <a:t>когда с помощью решения задач устанавливается, как лучше выгоднее выполнить ту или иную операцию, можно ли выполнить то или иное действие за определенное время, какой способ выполнения некоторого действия более лучший в каком-то смысле и т.д.</a:t>
            </a:r>
            <a:endParaRPr lang="ru-RU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Можно ли решение задачи «нарисовать», и тем самым облегчить понимание задачи?</a:t>
            </a:r>
          </a:p>
          <a:p>
            <a:pPr algn="just"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Как использовать взаимосвязь между компонентами, чтобы задача стала ясна?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Можно ли научить самостоятельно решать задачи каждого ученика через таблицу?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Этапы работы над проектом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3600" dirty="0" smtClean="0"/>
              <a:t>Ознакомление с применением таблиц в текстовых задачах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/>
              <a:t> О</a:t>
            </a:r>
            <a:r>
              <a:rPr lang="ru-RU" sz="3600" dirty="0" smtClean="0"/>
              <a:t>бучение составлению краткой записи задач через таблицу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/>
              <a:t> </a:t>
            </a:r>
            <a:r>
              <a:rPr lang="ru-RU" sz="3600" dirty="0" smtClean="0"/>
              <a:t>Составление уравнений по таблице</a:t>
            </a:r>
          </a:p>
          <a:p>
            <a:pPr algn="just">
              <a:buFont typeface="Wingdings" pitchFamily="2" charset="2"/>
              <a:buChar char="v"/>
            </a:pPr>
            <a:r>
              <a:rPr lang="ru-RU" sz="3600" dirty="0"/>
              <a:t> </a:t>
            </a:r>
            <a:r>
              <a:rPr lang="ru-RU" sz="3600" dirty="0" smtClean="0"/>
              <a:t>Творческая работа над текстовой задачей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значит решить задачу?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 Решить задачу – значит раскрыть связи между данными и искомым </a:t>
            </a:r>
          </a:p>
          <a:p>
            <a:pPr algn="just">
              <a:buFont typeface="Wingdings" pitchFamily="2" charset="2"/>
              <a:buChar char="v"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/>
              <a:t>Р</a:t>
            </a:r>
            <a:r>
              <a:rPr lang="ru-RU" dirty="0" smtClean="0"/>
              <a:t>аскрыть отношения, заданные условием задачи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Font typeface="Wingdings" pitchFamily="2" charset="2"/>
              <a:buChar char="v"/>
            </a:pPr>
            <a:r>
              <a:rPr lang="ru-RU" dirty="0"/>
              <a:t> </a:t>
            </a:r>
            <a:r>
              <a:rPr lang="ru-RU" dirty="0" smtClean="0"/>
              <a:t>Выбрать способ решения и дать ответ на вопрос задачи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Почему задача «тяжёлая»?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7786742" cy="448311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dirty="0" smtClean="0"/>
              <a:t>Умение решать текстовые задачи один  из основных показателей уровня математического развития ребенка, глубины усвоения им учебного материала</a:t>
            </a:r>
            <a:r>
              <a:rPr lang="ru-RU" dirty="0" smtClean="0"/>
              <a:t>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 А можно ли научить самостоятельно решать задачи каждого ученика?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dirty="0" smtClean="0"/>
              <a:t>Проведенные нами исследования убеждают,     что это возможно. Следует прежде всего улучшить методику организации первичного восприятия и анализа задачи.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246</TotalTime>
  <Words>655</Words>
  <Application>Microsoft Office PowerPoint</Application>
  <PresentationFormat>Экран (4:3)</PresentationFormat>
  <Paragraphs>71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Сказ о том, как бы задача легко решалась</vt:lpstr>
      <vt:lpstr>проблема</vt:lpstr>
      <vt:lpstr>Цель проекта </vt:lpstr>
      <vt:lpstr>Актуальность  </vt:lpstr>
      <vt:lpstr>Основные цели и функции задач</vt:lpstr>
      <vt:lpstr>Задачи</vt:lpstr>
      <vt:lpstr>Этапы работы над проектом</vt:lpstr>
      <vt:lpstr>Что значит решить задачу?</vt:lpstr>
      <vt:lpstr>Почему задача «тяжёлая»?</vt:lpstr>
      <vt:lpstr>Краткая запись</vt:lpstr>
      <vt:lpstr>Примеры задач</vt:lpstr>
      <vt:lpstr>Входное тестирование до методики</vt:lpstr>
      <vt:lpstr>Итоговый тест(отработанная методика)</vt:lpstr>
      <vt:lpstr>Анкета</vt:lpstr>
      <vt:lpstr>ИТОГ  ПРОЕКТА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 о том, как бы задача легко решалась</dc:title>
  <dc:creator>User</dc:creator>
  <cp:lastModifiedBy>User</cp:lastModifiedBy>
  <cp:revision>26</cp:revision>
  <dcterms:created xsi:type="dcterms:W3CDTF">2009-11-26T11:01:24Z</dcterms:created>
  <dcterms:modified xsi:type="dcterms:W3CDTF">2009-11-27T13:08:42Z</dcterms:modified>
</cp:coreProperties>
</file>